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501" autoAdjust="0"/>
  </p:normalViewPr>
  <p:slideViewPr>
    <p:cSldViewPr snapToGrid="0">
      <p:cViewPr varScale="1">
        <p:scale>
          <a:sx n="111" d="100"/>
          <a:sy n="111" d="100"/>
        </p:scale>
        <p:origin x="55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2122522"/>
            <a:ext cx="8517150" cy="2637485"/>
          </a:xfrm>
        </p:spPr>
        <p:txBody>
          <a:bodyPr/>
          <a:lstStyle/>
          <a:p>
            <a:pPr algn="ctr"/>
            <a:r>
              <a:rPr lang="ru-RU" sz="3600" dirty="0" smtClean="0"/>
              <a:t>Итоги отопительного </a:t>
            </a:r>
            <a:r>
              <a:rPr lang="ru-RU" sz="3600" dirty="0"/>
              <a:t>сезона 2021-2022 </a:t>
            </a:r>
            <a:r>
              <a:rPr lang="ru-RU" sz="3600" dirty="0" smtClean="0"/>
              <a:t>года </a:t>
            </a:r>
            <a:r>
              <a:rPr lang="ru-RU" sz="3600" dirty="0"/>
              <a:t>и план ремонтных работ по </a:t>
            </a:r>
            <a:r>
              <a:rPr lang="ru-RU" sz="3600" dirty="0" smtClean="0"/>
              <a:t>подготовке системы </a:t>
            </a:r>
            <a:r>
              <a:rPr lang="ru-RU" sz="3600" dirty="0" smtClean="0"/>
              <a:t>ЖКХ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/>
              <a:t>к отопительному сезону 2022-2023</a:t>
            </a:r>
            <a:r>
              <a:rPr lang="ru-RU" sz="3600" dirty="0" smtClean="0"/>
              <a:t> </a:t>
            </a:r>
            <a:r>
              <a:rPr lang="ru-RU" sz="3600" dirty="0" smtClean="0"/>
              <a:t>года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0908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62" y="209463"/>
            <a:ext cx="9312171" cy="14142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Субсидии на реализацию мероприятий по организации бесперебойной работы объектов водоснабжения, теплоснабжения и водоотведения подпрограммы «Безопасность ЖКХ» государственной программы «Жилищно-коммунальное хозяйство Новосибирской области» на 2021 </a:t>
            </a:r>
            <a:r>
              <a:rPr lang="ru-RU" sz="1800" dirty="0" smtClean="0">
                <a:solidFill>
                  <a:schemeClr val="tx1"/>
                </a:solidFill>
              </a:rPr>
              <a:t>год </a:t>
            </a:r>
            <a:br>
              <a:rPr lang="ru-RU" sz="1800" dirty="0" smtClean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0540558"/>
              </p:ext>
            </p:extLst>
          </p:nvPr>
        </p:nvGraphicFramePr>
        <p:xfrm>
          <a:off x="772886" y="1670140"/>
          <a:ext cx="9208602" cy="43802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9399"/>
                <a:gridCol w="3257779"/>
                <a:gridCol w="1217673"/>
                <a:gridCol w="2054825"/>
                <a:gridCol w="2168926"/>
              </a:tblGrid>
              <a:tr h="354152">
                <a:tc rowSpan="3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п\п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организаций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Израсходовано (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тыс.рублей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4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/>
                        <a:t>Всего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/>
                        <a:t>В том числе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4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Областной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бюджет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Районный бюджет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5357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МУП «Комбинат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err="1" smtClean="0"/>
                        <a:t>Барышевский</a:t>
                      </a:r>
                      <a:r>
                        <a:rPr lang="ru-RU" sz="1400" dirty="0" smtClean="0"/>
                        <a:t>»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11155,3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10597,5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557,8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202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МУП </a:t>
                      </a:r>
                      <a:r>
                        <a:rPr lang="ru-RU" sz="1400" dirty="0" smtClean="0"/>
                        <a:t>ДЕЗ </a:t>
                      </a:r>
                      <a:r>
                        <a:rPr lang="ru-RU" sz="1400" dirty="0" smtClean="0"/>
                        <a:t>ЖКХ «Армейский»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1402,2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1332,1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70,1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202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МУП ЖКХ «Перспектива»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2618,1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2487,2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130,9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154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МУП «Верх-Тула Ресурс»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208,4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198,0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10,4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1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МУП ДЕЗ ЖКХ «</a:t>
                      </a:r>
                      <a:r>
                        <a:rPr lang="ru-RU" sz="1400" dirty="0" err="1" smtClean="0"/>
                        <a:t>Кубовинское</a:t>
                      </a:r>
                      <a:r>
                        <a:rPr lang="ru-RU" sz="1400" dirty="0" smtClean="0"/>
                        <a:t>»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3880,6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3686,6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194,0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145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МУП «Восход»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1190,6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1131,1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59,5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8057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МУП ДЕЗ ЖКХ «</a:t>
                      </a:r>
                      <a:r>
                        <a:rPr lang="ru-RU" sz="1400" dirty="0" err="1" smtClean="0"/>
                        <a:t>Боровское</a:t>
                      </a:r>
                      <a:r>
                        <a:rPr lang="ru-RU" sz="1400" dirty="0" smtClean="0"/>
                        <a:t>»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2058,8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1955,8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103,0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154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</a:t>
                      </a:r>
                      <a:endParaRPr lang="ru-RU" sz="1400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МУП «Ложок»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2455,3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2332,5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122,8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3178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</a:t>
                      </a:r>
                      <a:endParaRPr lang="ru-RU" sz="1400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МУП «Тепло»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1400,0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1330,0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70,0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788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</a:t>
                      </a:r>
                      <a:endParaRPr lang="ru-RU" sz="1400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МУП ЖКХ «</a:t>
                      </a:r>
                      <a:r>
                        <a:rPr lang="ru-RU" sz="1400" dirty="0" err="1" smtClean="0"/>
                        <a:t>Ярковское</a:t>
                      </a:r>
                      <a:r>
                        <a:rPr lang="ru-RU" sz="1400" dirty="0" smtClean="0"/>
                        <a:t>»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1457,5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1384,6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72,9</a:t>
                      </a:r>
                      <a:endParaRPr lang="ru-RU" sz="14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523911"/>
              </p:ext>
            </p:extLst>
          </p:nvPr>
        </p:nvGraphicFramePr>
        <p:xfrm>
          <a:off x="751113" y="5990337"/>
          <a:ext cx="9213282" cy="453191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800479"/>
                <a:gridCol w="1202846"/>
                <a:gridCol w="2072987"/>
                <a:gridCol w="2136970"/>
              </a:tblGrid>
              <a:tr h="45319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    Итого район</a:t>
                      </a:r>
                      <a:endParaRPr lang="ru-RU" sz="1600" dirty="0"/>
                    </a:p>
                  </a:txBody>
                  <a:tcPr>
                    <a:lnL w="12700" cap="rnd" cmpd="sng" algn="ctr">
                      <a:noFill/>
                      <a:prstDash val="soli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rnd" cmpd="sng" algn="ctr">
                      <a:noFill/>
                      <a:prstDash val="solid"/>
                    </a:lnT>
                    <a:lnB w="12700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27826,8</a:t>
                      </a:r>
                      <a:endParaRPr lang="ru-RU" sz="16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rnd" cmpd="sng" algn="ctr">
                      <a:noFill/>
                      <a:prstDash val="solid"/>
                    </a:lnT>
                    <a:lnB w="12700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26435,4</a:t>
                      </a:r>
                      <a:endParaRPr lang="ru-RU" sz="16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rnd" cmpd="sng" algn="ctr">
                      <a:noFill/>
                      <a:prstDash val="solid"/>
                    </a:lnT>
                    <a:lnB w="12700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1391,4</a:t>
                      </a:r>
                      <a:endParaRPr lang="ru-RU" sz="16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rnd" cmpd="sng" algn="ctr">
                      <a:noFill/>
                      <a:prstDash val="solid"/>
                    </a:lnR>
                    <a:lnT w="12700" cap="rnd" cmpd="sng" algn="ctr">
                      <a:noFill/>
                      <a:prstDash val="solid"/>
                    </a:lnT>
                    <a:lnB w="12700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874034" y="1436914"/>
            <a:ext cx="1115999" cy="1867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Таблица 1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85380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9004" y="0"/>
            <a:ext cx="9267042" cy="159366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           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Субсидии на реализацию мероприятий по организации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функционирования систем жизнеобеспечения 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подпрограммы «Безопасность ЖКХ» государственной программы «Жилищно-коммунальное хозяйство Новосибирской области» на 2021 год   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</a:t>
            </a:r>
            <a:endParaRPr lang="ru-RU" sz="13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0658369"/>
              </p:ext>
            </p:extLst>
          </p:nvPr>
        </p:nvGraphicFramePr>
        <p:xfrm>
          <a:off x="1479335" y="1409648"/>
          <a:ext cx="9143999" cy="5195846"/>
        </p:xfrm>
        <a:graphic>
          <a:graphicData uri="http://schemas.openxmlformats.org/drawingml/2006/table">
            <a:tbl>
              <a:tblPr/>
              <a:tblGrid>
                <a:gridCol w="2898543"/>
                <a:gridCol w="1236409"/>
                <a:gridCol w="1290758"/>
                <a:gridCol w="1182061"/>
                <a:gridCol w="1268114"/>
                <a:gridCol w="1268114"/>
              </a:tblGrid>
              <a:tr h="9643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МО, Предприятия ЖКХ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Сумма субсидии перечисленной (ОБ) 2021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Сумма </a:t>
                      </a:r>
                      <a:r>
                        <a:rPr lang="ru-RU" sz="1100" b="1" i="0" u="none" strike="noStrike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софинансирования</a:t>
                      </a:r>
                      <a:r>
                        <a:rPr lang="ru-RU" sz="1100" b="1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 2021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Общая сумма субсидии 2021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Резервный Фонд 2021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итого Субсидия 2021+ Резервный фонд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60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МУП ДЕЗ ЖКХ «</a:t>
                      </a:r>
                      <a:r>
                        <a:rPr lang="ru-RU" sz="1100" b="0" i="0" u="none" strike="noStrike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Боровское</a:t>
                      </a:r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»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12 300,0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578,95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12 878,95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4 616,01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17 494,96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МУП "Верх-Тула Ресурс"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990,0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28,05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1 018,08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738,29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1 756,38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ООО «Техногаз-Сервис»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10 000,0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526,32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10 526,32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2 180,00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12 706,32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ООО "Финсовет"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6 000,0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315,79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6 315,79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2 930,00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9 245,79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ООО "КТГК"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10 000,0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368,42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10 368,42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18 574,00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28 942,42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5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ООО "ЭСК"</a:t>
                      </a:r>
                    </a:p>
                  </a:txBody>
                  <a:tcPr marL="3623" marR="3623" marT="3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30 552,11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30 552,11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4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МУП ДЕЗ ЖКХ «</a:t>
                      </a:r>
                      <a:r>
                        <a:rPr lang="ru-RU" sz="1100" b="0" i="0" u="none" strike="noStrike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Кубовинское</a:t>
                      </a:r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»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9 820,0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373,95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10 193,98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1 772,04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11 966,02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82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МУП ДЕЗ ЖКХ «Армейский»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8 854,3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342,11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9 196,42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3 877,24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13 073,66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МУП "Тепло"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7 400,0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389,47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7 789,47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4 362,08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12 151,55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МУП "Перспектива"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10 010,0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526,84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10 536,84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5 819,92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16 356,77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МУП ТВК "Толмачево"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2 500,0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131,58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2 631,58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2 631,58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4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МУП ЖКХ «</a:t>
                      </a:r>
                      <a:r>
                        <a:rPr lang="ru-RU" sz="1100" b="0" i="0" u="none" strike="noStrike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Ярковское</a:t>
                      </a:r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»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20 675,7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868,42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21 544,12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2 983,70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24 527,82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45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ФГУП Энергетик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4 467,1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4 467,10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4 467,10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МУП «Ложок»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3 948,5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705,50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4 654,03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13 485,06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18 139,09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8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МУП ЖКХ «Комбинат </a:t>
                      </a:r>
                      <a:r>
                        <a:rPr lang="ru-RU" sz="1100" b="0" i="0" u="none" strike="noStrike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Барышевский</a:t>
                      </a:r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»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53 835,4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3 307,82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57 143,20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21 908,35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79 051,55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160 801,1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8 463,21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169 264,31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113 798,80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283 063,10</a:t>
                      </a:r>
                    </a:p>
                  </a:txBody>
                  <a:tcPr marL="3623" marR="3623" marT="3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9265920" y="1166949"/>
            <a:ext cx="1375955" cy="2090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Таблица 2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17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86148" y="941873"/>
            <a:ext cx="6879771" cy="112205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областных средств на погашение задолженности по видам  топливно-энергетических ресурсов 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414209" y="2325187"/>
            <a:ext cx="880054" cy="3100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Тыс. руб.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005395" y="2072639"/>
            <a:ext cx="1288868" cy="2438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Таблица 3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597117"/>
              </p:ext>
            </p:extLst>
          </p:nvPr>
        </p:nvGraphicFramePr>
        <p:xfrm>
          <a:off x="1498133" y="2652615"/>
          <a:ext cx="8777981" cy="3129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34662"/>
                <a:gridCol w="2606748"/>
                <a:gridCol w="4136571"/>
              </a:tblGrid>
              <a:tr h="371584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Распределение субсидии (ОБЛАСТНОЙ БЮДЖЕТ)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</a:rPr>
                        <a:t>уголь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                                     92 382 308,76 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287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</a:rPr>
                        <a:t>газ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                                     50 685 572,48 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15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</a:rPr>
                        <a:t>электрическая энергия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                                     15 595 452,11 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15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</a:rPr>
                        <a:t>тепловая энергия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15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</a:rPr>
                        <a:t>ремонтные работы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15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</a:rPr>
                        <a:t>транспортировка газа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                                       1 137 766,65 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15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</a:rPr>
                        <a:t>вода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                                       1 000 000,00 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15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</a:rPr>
                        <a:t>ИТОГО: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                                   160 801 100,00 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338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7185" y="0"/>
            <a:ext cx="6588808" cy="1096899"/>
          </a:xfrm>
        </p:spPr>
        <p:txBody>
          <a:bodyPr>
            <a:no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реализацию мероприятий по организации бесперебойной работы объектов водоснабжения, теплоснабжения и водоотведения подпрограммы «Безопасность ЖКХ» государственной программы «Жилищно-коммунальное хозяйство Новосибирской области» на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42"/>
          <a:stretch/>
        </p:blipFill>
        <p:spPr>
          <a:xfrm>
            <a:off x="1956987" y="1096899"/>
            <a:ext cx="7110101" cy="5724525"/>
          </a:xfrm>
        </p:spPr>
      </p:pic>
      <p:sp>
        <p:nvSpPr>
          <p:cNvPr id="5" name="Прямоугольник 4"/>
          <p:cNvSpPr/>
          <p:nvPr/>
        </p:nvSpPr>
        <p:spPr>
          <a:xfrm>
            <a:off x="7580120" y="840525"/>
            <a:ext cx="1375873" cy="2563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Таблица 4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17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2293269"/>
              </p:ext>
            </p:extLst>
          </p:nvPr>
        </p:nvGraphicFramePr>
        <p:xfrm>
          <a:off x="2182018" y="391636"/>
          <a:ext cx="7466183" cy="59991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91671"/>
                <a:gridCol w="1650251"/>
                <a:gridCol w="1650251"/>
                <a:gridCol w="1474010"/>
              </a:tblGrid>
              <a:tr h="40229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Список организаций коммунального комплекса Новосибирского района, получивших субсидию на погашение за </a:t>
                      </a:r>
                      <a:r>
                        <a:rPr lang="ru-RU" sz="1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ТЭРы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2022 году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4840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18991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МО, Предприятия ЖКХ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субсидии (тыс. </a:t>
                      </a:r>
                      <a:r>
                        <a:rPr lang="ru-RU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96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областной бюджет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софинансирование 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61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МУП ДЕЗ ЖКХ "Боровское"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6 085,0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6 300,0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65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МУП "Верх-Тула ресурс"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240,9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240,9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450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"Техногаз-Сервис"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2 000,0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471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"Финсовет"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2 507,6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2 639,6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471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"КТГК"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1 900,0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1 900,0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022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МУП ДЕЗ ЖКХ "Кубовинское"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3 742,5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3 857,5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67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МУП ДЕЗ ЖКХ "Армейский"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3 703,1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3 744,9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56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МУП "Тепло"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2 375,0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56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МУП "Перспектива"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3 325,0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573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МУП ТВК "Толмачево"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1 226,9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1 226,0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67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МУП ЖКХ "Ярковское" 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6 447,1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6 647,1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798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МУП "Ложок"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3 498,4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622,1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4 120,5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022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МУП ЖКХ "Комбинат Барышев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15 941,1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1 057,8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16 998,9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369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52 892,6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2 783,7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55 676,2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460336" y="769121"/>
            <a:ext cx="1153683" cy="2563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Таблица 5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62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285</TotalTime>
  <Words>621</Words>
  <Application>Microsoft Office PowerPoint</Application>
  <PresentationFormat>Широкоэкранный</PresentationFormat>
  <Paragraphs>254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Trebuchet MS</vt:lpstr>
      <vt:lpstr>Wingdings 3</vt:lpstr>
      <vt:lpstr>Грань</vt:lpstr>
      <vt:lpstr>Итоги отопительного сезона 2021-2022 года и план ремонтных работ по подготовке системы ЖКХ  к отопительному сезону 2022-2023 года</vt:lpstr>
      <vt:lpstr>                                                                                                              Субсидии на реализацию мероприятий по организации бесперебойной работы объектов водоснабжения, теплоснабжения и водоотведения подпрограммы «Безопасность ЖКХ» государственной программы «Жилищно-коммунальное хозяйство Новосибирской области» на 2021 год  </vt:lpstr>
      <vt:lpstr>               Субсидии на реализацию мероприятий по организации функционирования систем жизнеобеспечения  подпрограммы «Безопасность ЖКХ» государственной программы «Жилищно-коммунальное хозяйство Новосибирской области» на 2021 год                                                                                                                                                                                          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отопительного сезона 2021-2022 годов и план ремонтных работ по подготовке системы ЖКХ к отопительному сезону 2022-2023</dc:title>
  <dc:creator>Юлия В. Крыскина</dc:creator>
  <cp:lastModifiedBy>Елизавета С. Лабунец</cp:lastModifiedBy>
  <cp:revision>21</cp:revision>
  <dcterms:created xsi:type="dcterms:W3CDTF">2022-05-06T02:58:08Z</dcterms:created>
  <dcterms:modified xsi:type="dcterms:W3CDTF">2022-05-11T06:38:48Z</dcterms:modified>
</cp:coreProperties>
</file>