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56" r:id="rId2"/>
    <p:sldId id="469" r:id="rId3"/>
    <p:sldId id="471" r:id="rId4"/>
    <p:sldId id="464" r:id="rId5"/>
    <p:sldId id="465" r:id="rId6"/>
    <p:sldId id="466" r:id="rId7"/>
    <p:sldId id="489" r:id="rId8"/>
    <p:sldId id="468" r:id="rId9"/>
    <p:sldId id="473" r:id="rId10"/>
    <p:sldId id="483" r:id="rId11"/>
    <p:sldId id="488" r:id="rId12"/>
    <p:sldId id="481" r:id="rId13"/>
    <p:sldId id="480" r:id="rId14"/>
    <p:sldId id="478" r:id="rId15"/>
    <p:sldId id="476" r:id="rId16"/>
    <p:sldId id="475" r:id="rId17"/>
    <p:sldId id="487" r:id="rId18"/>
    <p:sldId id="486" r:id="rId19"/>
    <p:sldId id="485" r:id="rId2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864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-282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6562500000000007"/>
          <c:h val="0.8449125956623648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dLbl>
              <c:idx val="1"/>
              <c:layout/>
              <c:tx>
                <c:rich>
                  <a:bodyPr/>
                  <a:lstStyle/>
                  <a:p>
                    <a:fld id="{D70D5FB7-DA04-4774-AC4D-78C7F54354BF}" type="VALUE">
                      <a:rPr lang="ru-RU" sz="2000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r>
                      <a:rPr lang="ru-RU" sz="2000" smtClean="0">
                        <a:solidFill>
                          <a:schemeClr val="tx1"/>
                        </a:solidFill>
                      </a:rPr>
                      <a:t> млн.</a:t>
                    </a:r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EB17C4E6-A556-4CA2-93EC-3AB652B5AF32}" type="VALUE">
                      <a:rPr lang="ru-RU" sz="1800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r>
                      <a:rPr lang="ru-RU" sz="1800" dirty="0" smtClean="0">
                        <a:solidFill>
                          <a:schemeClr val="tx1"/>
                        </a:solidFill>
                      </a:rPr>
                      <a:t> млн.</a:t>
                    </a:r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3.1249999999998852E-3"/>
                  <c:y val="-8.5936501967686853E-17"/>
                </c:manualLayout>
              </c:layout>
              <c:tx>
                <c:rich>
                  <a:bodyPr/>
                  <a:lstStyle/>
                  <a:p>
                    <a:fld id="{BC65DA40-46B7-4AFB-A177-581F759CB144}" type="VALUE">
                      <a:rPr lang="ru-RU" sz="1800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r>
                      <a:rPr lang="ru-RU" sz="1800" dirty="0" smtClean="0">
                        <a:solidFill>
                          <a:schemeClr val="tx1"/>
                        </a:solidFill>
                      </a:rPr>
                      <a:t> млн.</a:t>
                    </a:r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1">
                  <c:v>2016 год</c:v>
                </c:pt>
                <c:pt idx="3">
                  <c:v>2017 год</c:v>
                </c:pt>
                <c:pt idx="5">
                  <c:v>2018 год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1">
                  <c:v>161</c:v>
                </c:pt>
                <c:pt idx="3">
                  <c:v>13</c:v>
                </c:pt>
                <c:pt idx="5">
                  <c:v>122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МБ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dLbl>
              <c:idx val="1"/>
              <c:layout>
                <c:manualLayout>
                  <c:x val="3.2812500000000008E-2"/>
                  <c:y val="8.0039980312500373E-3"/>
                </c:manualLayout>
              </c:layout>
              <c:tx>
                <c:rich>
                  <a:bodyPr/>
                  <a:lstStyle/>
                  <a:p>
                    <a:fld id="{1C26F792-A47A-4124-BF88-F685C197EE3E}" type="VALUE">
                      <a:rPr lang="ru-RU" sz="2000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r>
                      <a:rPr lang="ru-RU" sz="2000" smtClean="0">
                        <a:solidFill>
                          <a:schemeClr val="tx1"/>
                        </a:solidFill>
                      </a:rPr>
                      <a:t> млн.</a:t>
                    </a:r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1.5624999999999887E-2"/>
                  <c:y val="1.4296874120516237E-3"/>
                </c:manualLayout>
              </c:layout>
              <c:tx>
                <c:rich>
                  <a:bodyPr/>
                  <a:lstStyle/>
                  <a:p>
                    <a:fld id="{7E172D1D-4C8D-4CCD-816B-1103DD531CCA}" type="VALUE">
                      <a:rPr lang="ru-RU" sz="1800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r>
                      <a:rPr lang="ru-RU" sz="1800" dirty="0" smtClean="0">
                        <a:solidFill>
                          <a:schemeClr val="tx1"/>
                        </a:solidFill>
                      </a:rPr>
                      <a:t> млн.</a:t>
                    </a:r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6.2500000000000012E-3"/>
                  <c:y val="-2.3437498558225613E-3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solidFill>
                          <a:schemeClr val="tx1"/>
                        </a:solidFill>
                      </a:rPr>
                      <a:t>41</a:t>
                    </a:r>
                    <a:r>
                      <a:rPr lang="ru-RU" sz="1800" baseline="0" dirty="0" smtClean="0">
                        <a:solidFill>
                          <a:schemeClr val="tx1"/>
                        </a:solidFill>
                      </a:rPr>
                      <a:t> млн.</a:t>
                    </a:r>
                    <a:endParaRPr lang="ru-RU" sz="1800" dirty="0">
                      <a:solidFill>
                        <a:schemeClr val="tx1"/>
                      </a:solidFill>
                    </a:endParaRPr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1">
                  <c:v>2016 год</c:v>
                </c:pt>
                <c:pt idx="3">
                  <c:v>2017 год</c:v>
                </c:pt>
                <c:pt idx="5">
                  <c:v>2018 год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1">
                  <c:v>127</c:v>
                </c:pt>
                <c:pt idx="3">
                  <c:v>54</c:v>
                </c:pt>
                <c:pt idx="5">
                  <c:v>41</c:v>
                </c:pt>
              </c:numCache>
            </c:numRef>
          </c:val>
        </c:ser>
        <c:dLbls>
          <c:showVal val="1"/>
        </c:dLbls>
        <c:gapWidth val="65"/>
        <c:axId val="59516032"/>
        <c:axId val="62612224"/>
      </c:barChart>
      <c:catAx>
        <c:axId val="595160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2612224"/>
        <c:crosses val="autoZero"/>
        <c:auto val="1"/>
        <c:lblAlgn val="ctr"/>
        <c:lblOffset val="100"/>
      </c:catAx>
      <c:valAx>
        <c:axId val="626122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59516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6835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9581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285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1407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69552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569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147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016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0224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8555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3472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8332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4152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2787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0494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8674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20B0A-35E3-48FF-985E-EC51C3E6D03E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7B8933B-2C4D-4805-84BE-BF48587AB2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8142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18271877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822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МБОУ – </a:t>
            </a:r>
            <a:r>
              <a:rPr lang="ru-RU" dirty="0" err="1" smtClean="0"/>
              <a:t>Краснообская</a:t>
            </a:r>
            <a:r>
              <a:rPr lang="ru-RU" dirty="0" smtClean="0"/>
              <a:t> СОШ №2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004907" y="4791710"/>
            <a:ext cx="7978986" cy="5626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/>
              <a:t>Необходим ремонт крылец и </a:t>
            </a:r>
            <a:r>
              <a:rPr lang="ru-RU" sz="2800" dirty="0" err="1" smtClean="0"/>
              <a:t>отмостки</a:t>
            </a:r>
            <a:r>
              <a:rPr lang="ru-RU" sz="2800" dirty="0" smtClean="0"/>
              <a:t> здания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77" t="8740" r="-488" b="1178"/>
          <a:stretch/>
        </p:blipFill>
        <p:spPr>
          <a:xfrm>
            <a:off x="221827" y="1584640"/>
            <a:ext cx="3843482" cy="3033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19" r="16007" b="330"/>
          <a:stretch/>
        </p:blipFill>
        <p:spPr>
          <a:xfrm>
            <a:off x="4270586" y="1584640"/>
            <a:ext cx="3500135" cy="30331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95" t="3439" r="7937" b="12610"/>
          <a:stretch/>
        </p:blipFill>
        <p:spPr>
          <a:xfrm>
            <a:off x="7975997" y="1584640"/>
            <a:ext cx="3606675" cy="303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855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9213"/>
            <a:ext cx="8596668" cy="1320800"/>
          </a:xfrm>
        </p:spPr>
        <p:txBody>
          <a:bodyPr/>
          <a:lstStyle/>
          <a:p>
            <a:r>
              <a:rPr lang="ru-RU" dirty="0"/>
              <a:t>МБОУ-</a:t>
            </a:r>
            <a:r>
              <a:rPr lang="ru-RU" dirty="0" err="1"/>
              <a:t>Барышевская</a:t>
            </a:r>
            <a:r>
              <a:rPr lang="ru-RU" dirty="0"/>
              <a:t> </a:t>
            </a:r>
            <a:r>
              <a:rPr lang="ru-RU" dirty="0" smtClean="0"/>
              <a:t>СОШ №</a:t>
            </a:r>
            <a:r>
              <a:rPr lang="ru-RU" dirty="0"/>
              <a:t>9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78" t="1017" r="10669" b="-1"/>
          <a:stretch/>
        </p:blipFill>
        <p:spPr>
          <a:xfrm>
            <a:off x="195387" y="1158810"/>
            <a:ext cx="2432603" cy="23997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3" b="15369"/>
          <a:stretch/>
        </p:blipFill>
        <p:spPr>
          <a:xfrm>
            <a:off x="6146801" y="1093297"/>
            <a:ext cx="2488406" cy="28176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48" b="15538"/>
          <a:stretch/>
        </p:blipFill>
        <p:spPr>
          <a:xfrm>
            <a:off x="8733509" y="1091022"/>
            <a:ext cx="2390101" cy="28199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20" t="1017" r="6600" b="1"/>
          <a:stretch/>
        </p:blipFill>
        <p:spPr>
          <a:xfrm>
            <a:off x="2743200" y="1158810"/>
            <a:ext cx="2805164" cy="23997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52" t="-498" r="11942"/>
          <a:stretch/>
        </p:blipFill>
        <p:spPr>
          <a:xfrm>
            <a:off x="7352682" y="3489222"/>
            <a:ext cx="2565049" cy="2431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3678" y="3489223"/>
            <a:ext cx="3242314" cy="2431736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68178" y="6027817"/>
            <a:ext cx="4880186" cy="56261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dirty="0" smtClean="0"/>
              <a:t>До ремонта (несоответствие СанПиН, СП и др. нормативам)</a:t>
            </a:r>
            <a:endParaRPr lang="ru-RU" sz="28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490391" y="5937865"/>
            <a:ext cx="2739813" cy="5626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/>
              <a:t>После ремонта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35079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3840"/>
            <a:ext cx="8596668" cy="1320800"/>
          </a:xfrm>
        </p:spPr>
        <p:txBody>
          <a:bodyPr/>
          <a:lstStyle/>
          <a:p>
            <a:r>
              <a:rPr lang="ru-RU" dirty="0"/>
              <a:t>МБОУ -Верх-</a:t>
            </a:r>
            <a:r>
              <a:rPr lang="ru-RU" dirty="0" err="1"/>
              <a:t>Тулинская</a:t>
            </a:r>
            <a:r>
              <a:rPr lang="ru-RU" dirty="0"/>
              <a:t> СОШ </a:t>
            </a:r>
            <a:r>
              <a:rPr lang="ru-RU" dirty="0" smtClean="0"/>
              <a:t>№14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31" t="8730" r="359" b="793"/>
          <a:stretch/>
        </p:blipFill>
        <p:spPr>
          <a:xfrm>
            <a:off x="508000" y="1270000"/>
            <a:ext cx="3398698" cy="2672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99" t="7992" r="2739" b="9817"/>
          <a:stretch/>
        </p:blipFill>
        <p:spPr>
          <a:xfrm>
            <a:off x="4304451" y="1270000"/>
            <a:ext cx="3622153" cy="2672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4357" y="1270000"/>
            <a:ext cx="3508587" cy="26314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85" t="11348" r="5603"/>
          <a:stretch/>
        </p:blipFill>
        <p:spPr>
          <a:xfrm>
            <a:off x="6339047" y="4103280"/>
            <a:ext cx="3566953" cy="262894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84231" y="4405630"/>
            <a:ext cx="5711769" cy="173101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800" dirty="0" smtClean="0"/>
              <a:t>      Покрытие гидроизоляции кровли негерметичное, имеются трещины, происходят протечки, </a:t>
            </a:r>
            <a:r>
              <a:rPr lang="ru-RU" sz="2800" dirty="0"/>
              <a:t>внутри здания </a:t>
            </a:r>
            <a:r>
              <a:rPr lang="ru-RU" sz="2800" dirty="0" smtClean="0"/>
              <a:t>нарушена отделка потолков, стен.        Необходима реконструкция крыши, ремонт помещений.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07752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МБОУ - СШ №18 </a:t>
            </a:r>
            <a:r>
              <a:rPr lang="ru-RU" dirty="0" err="1"/>
              <a:t>ст.Мочище</a:t>
            </a:r>
            <a:r>
              <a:rPr lang="ru-RU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1694" b="6734"/>
          <a:stretch/>
        </p:blipFill>
        <p:spPr>
          <a:xfrm>
            <a:off x="8076079" y="1503679"/>
            <a:ext cx="2971766" cy="37592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7352" r="2391" b="4342"/>
          <a:stretch/>
        </p:blipFill>
        <p:spPr>
          <a:xfrm>
            <a:off x="4635615" y="1503680"/>
            <a:ext cx="3116465" cy="3759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239" y="1503680"/>
            <a:ext cx="3958281" cy="296871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84231" y="5366470"/>
            <a:ext cx="9049136" cy="13121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800" dirty="0" smtClean="0"/>
              <a:t>Имеются трещины на фасаде и внутри здания. Разрушается фасадная облицовка.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Необходим ремонт фасада и усиление строительных конструкций здания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17152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МКОУ - </a:t>
            </a:r>
            <a:r>
              <a:rPr lang="ru-RU" dirty="0" err="1" smtClean="0"/>
              <a:t>Кубовинская</a:t>
            </a:r>
            <a:r>
              <a:rPr lang="ru-RU" dirty="0" smtClean="0"/>
              <a:t> </a:t>
            </a:r>
            <a:r>
              <a:rPr lang="ru-RU" dirty="0"/>
              <a:t>ОШ №</a:t>
            </a:r>
            <a:r>
              <a:rPr lang="ru-RU" dirty="0" smtClean="0"/>
              <a:t>31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281" y="1432560"/>
            <a:ext cx="3652520" cy="27393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0871" y="1432557"/>
            <a:ext cx="3652526" cy="27393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3468" y="1432557"/>
            <a:ext cx="3652524" cy="2739393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46928" y="4466166"/>
            <a:ext cx="9049136" cy="161054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800" dirty="0" smtClean="0"/>
              <a:t>Освещение, проводка, щитовое оборудование не соответствует нормативам, частично вышло из строя, изношено.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Необходим капитальный ремонт электроосвещения и электрооборудования в здании.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4154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5014" y="111760"/>
            <a:ext cx="8596668" cy="1320800"/>
          </a:xfrm>
        </p:spPr>
        <p:txBody>
          <a:bodyPr/>
          <a:lstStyle/>
          <a:p>
            <a:r>
              <a:rPr lang="ru-RU" dirty="0"/>
              <a:t>Школы № 76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399" y="914400"/>
            <a:ext cx="3657600" cy="2743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54" r="14868" b="16587"/>
          <a:stretch/>
        </p:blipFill>
        <p:spPr>
          <a:xfrm>
            <a:off x="4267303" y="914400"/>
            <a:ext cx="3375437" cy="2743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7" t="9615" r="15289" b="4231"/>
          <a:stretch/>
        </p:blipFill>
        <p:spPr>
          <a:xfrm>
            <a:off x="7846044" y="914399"/>
            <a:ext cx="3583956" cy="27524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68" t="1674" r="9845"/>
          <a:stretch/>
        </p:blipFill>
        <p:spPr>
          <a:xfrm>
            <a:off x="8636000" y="3884227"/>
            <a:ext cx="2794000" cy="283858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68485" y="4064556"/>
            <a:ext cx="8115757" cy="209317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800" dirty="0"/>
              <a:t>Имеются трещины на </a:t>
            </a:r>
            <a:r>
              <a:rPr lang="ru-RU" sz="2800" dirty="0" smtClean="0"/>
              <a:t>фасаде, внутри здания, на кровле. </a:t>
            </a:r>
            <a:r>
              <a:rPr lang="ru-RU" sz="2800" dirty="0"/>
              <a:t>Разрушается фасадная </a:t>
            </a:r>
            <a:r>
              <a:rPr lang="ru-RU" sz="2800" dirty="0" smtClean="0"/>
              <a:t>облицовка, внутри из трещин вываливается штукатурка. Трещины со временем увеличиваются. </a:t>
            </a:r>
            <a:endParaRPr lang="ru-RU" sz="2800" dirty="0"/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Необходима реконструкция здания (усиление стен)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49376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МКОУ - </a:t>
            </a:r>
            <a:r>
              <a:rPr lang="ru-RU" dirty="0" err="1"/>
              <a:t>Плотниковская</a:t>
            </a:r>
            <a:r>
              <a:rPr lang="ru-RU" dirty="0"/>
              <a:t> СОШ № 111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080" y="1402080"/>
            <a:ext cx="3962400" cy="2971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7814" y="1402080"/>
            <a:ext cx="3962401" cy="29718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05" r="10993"/>
          <a:stretch/>
        </p:blipFill>
        <p:spPr>
          <a:xfrm>
            <a:off x="8649549" y="1402080"/>
            <a:ext cx="2940185" cy="29718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46928" y="4466166"/>
            <a:ext cx="9049136" cy="161054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800" dirty="0" smtClean="0"/>
              <a:t>Освещение, проводка, щитовое оборудование не соответствует нормативам, частично вышло из строя, изношено.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Необходим капитальный ремонт электроосвещения и электрооборудования в здании.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20210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МКДОУ - детский сад "Белочка"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080" y="1701800"/>
            <a:ext cx="3576320" cy="2682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8002" y="1524846"/>
            <a:ext cx="3143598" cy="4191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7041" y="1701800"/>
            <a:ext cx="3576320" cy="268224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86080" y="5295940"/>
            <a:ext cx="7978986" cy="5626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/>
              <a:t>Необходим ремонт крылец и </a:t>
            </a:r>
            <a:r>
              <a:rPr lang="ru-RU" sz="2800" dirty="0" err="1" smtClean="0"/>
              <a:t>отмостки</a:t>
            </a:r>
            <a:r>
              <a:rPr lang="ru-RU" sz="2800" dirty="0" smtClean="0"/>
              <a:t> здания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29263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МКДОУ - детский сад "Родничок"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452880"/>
            <a:ext cx="3891280" cy="29184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31874" y="1452880"/>
            <a:ext cx="3139440" cy="4185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06" b="28290"/>
          <a:stretch/>
        </p:blipFill>
        <p:spPr>
          <a:xfrm>
            <a:off x="4861411" y="1452880"/>
            <a:ext cx="2957532" cy="291846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7200" y="4595150"/>
            <a:ext cx="7714527" cy="130793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800" dirty="0"/>
              <a:t>Имеются трещины на </a:t>
            </a:r>
            <a:r>
              <a:rPr lang="ru-RU" sz="2800" dirty="0" smtClean="0"/>
              <a:t>фасаде, внутри здания.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Необходимо обследование строительных конструкций и усиление стен.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53013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4" y="99186"/>
            <a:ext cx="9772880" cy="1485171"/>
          </a:xfrm>
        </p:spPr>
        <p:txBody>
          <a:bodyPr>
            <a:noAutofit/>
          </a:bodyPr>
          <a:lstStyle/>
          <a:p>
            <a:r>
              <a:rPr lang="ru-RU" sz="2800" dirty="0" smtClean="0"/>
              <a:t>«</a:t>
            </a:r>
            <a:r>
              <a:rPr lang="ru-RU" sz="2800" dirty="0" err="1" smtClean="0"/>
              <a:t>Барышевский</a:t>
            </a:r>
            <a:r>
              <a:rPr lang="ru-RU" sz="2800" dirty="0" smtClean="0"/>
              <a:t> центр помощи детям» </a:t>
            </a:r>
            <a:br>
              <a:rPr lang="ru-RU" sz="2800" dirty="0" smtClean="0"/>
            </a:br>
            <a:r>
              <a:rPr lang="ru-RU" sz="2800" dirty="0" smtClean="0"/>
              <a:t>Здание прачечной, </a:t>
            </a:r>
            <a:r>
              <a:rPr lang="ru-RU" sz="2800" dirty="0"/>
              <a:t>расположенной по адресу: Новосибирская область, Новосибирский район, </a:t>
            </a:r>
            <a:r>
              <a:rPr lang="ru-RU" sz="2800" dirty="0" err="1"/>
              <a:t>с.Барышево</a:t>
            </a:r>
            <a:r>
              <a:rPr lang="ru-RU" sz="2800" dirty="0"/>
              <a:t>, </a:t>
            </a:r>
            <a:r>
              <a:rPr lang="ru-RU" sz="2800" dirty="0" err="1"/>
              <a:t>ул.Институтская</a:t>
            </a:r>
            <a:r>
              <a:rPr lang="ru-RU" sz="2800" dirty="0"/>
              <a:t>, д.6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734" y="1984029"/>
            <a:ext cx="3721946" cy="27914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9082" y="1984029"/>
            <a:ext cx="3720638" cy="2790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075122" y="1983048"/>
            <a:ext cx="3721947" cy="279146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8775" y="5011839"/>
            <a:ext cx="8883569" cy="130793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800" dirty="0"/>
              <a:t>К</a:t>
            </a:r>
            <a:r>
              <a:rPr lang="ru-RU" sz="2800" dirty="0" smtClean="0"/>
              <a:t>ирпичная кладка стен разрушается, нарушена отделка внутри помещений, не работают коммуникации.</a:t>
            </a:r>
          </a:p>
          <a:p>
            <a:pPr algn="just"/>
            <a:r>
              <a:rPr lang="ru-RU" sz="2800" dirty="0" smtClean="0"/>
              <a:t>Провести обследование здания на предмет аварийного состояния для </a:t>
            </a:r>
            <a:r>
              <a:rPr lang="ru-RU" sz="2800" smtClean="0"/>
              <a:t>дальнейшего сноса.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18331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6814" y="724607"/>
            <a:ext cx="11697546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учреждение Новосибирского района Новосибирской области " Управляющая компания единого заказчика жилищно-коммунального хозяйства и строительства" создано 10.07.2010г.. Преобразовано в МКУ 27.04.2012г (путём смены типа с бюджетного на казённое учреждение) в целях обеспечения качественного выполнения строительства текущего и капитального ремонта, соблюдение строительных норм и правил при выполнении работ на объектах муниципальной собственности, а также упорядочения деятельности муниципальных учреждений социальной сферы.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деятельности - выполнение функций муниципального заказчика по ремонту и строительству объектов, финансируемых за счёт средств бюджета Новосибирского района Новосибирской области и за счёт областных и федеральных программ.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 год в рамках муниципального задания от администрации Новосибирского района Новосибирской области в МКУ «УК ЕЗ ЖКХС» запланированы мероприятия по новому строительству, реконструкции 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капитальному ремонту на общую сумму в размере 48 695 298,22 руб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 предыдущий 2017г. освоено 68 080 179,41 руб. (за 2016год  - 289 076 124,69. руб.; за 2015год - 613 млн. 3а 2014 г. - под 1 млрд.). Освоено 68 080 179,41руб., т.к.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Сенчанскую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Шк.76 вместо ремонта на 12 млн. руб. пришлось закрыть на реконструкцию.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Сокращение обусловлено сокращением областных и федеральных программ и переходом полномочий реализации программ по новому строительству на областной уровень (областной УКС), соответственно, как следствие сокращением штатного расписания в 2015г. с 42 чел. до 14 чел.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26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6164682"/>
              </p:ext>
            </p:extLst>
          </p:nvPr>
        </p:nvGraphicFramePr>
        <p:xfrm>
          <a:off x="2541746" y="4722876"/>
          <a:ext cx="6301105" cy="1384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50870"/>
                <a:gridCol w="3150235"/>
              </a:tblGrid>
              <a:tr h="1879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Мичуринская </a:t>
                      </a:r>
                      <a:r>
                        <a:rPr lang="ru-RU" sz="1600" dirty="0" smtClean="0">
                          <a:effectLst/>
                        </a:rPr>
                        <a:t>123 ремонт кровли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1 410 200 </a:t>
                      </a:r>
                      <a:r>
                        <a:rPr lang="ru-RU" sz="1600" dirty="0" err="1" smtClean="0">
                          <a:effectLst/>
                        </a:rPr>
                        <a:t>руб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879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Реконструкция крыши здания МБОУ -Верх-Тулинская СОШ № 14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</a:rPr>
                        <a:t>7 200 000 (ожидаем)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65113" y="514742"/>
            <a:ext cx="11363007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которые делится на 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2018 только утверждено бюджетной росписью на Капитальный ремонт было выделено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48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695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298,22 руб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(ОБ 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756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800 руб.; МБ 45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938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498,22 руб.)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(Ожидается выделение средств из областного бюджета на: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-Реконструкция крыши здания МБОУ -Верх-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Тулинская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СОШ № 14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200 тыс. руб.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-Усиление строительных конструкций здания МКДОУ - детский сад "Родничок"-2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500 тыс. руб.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-Реконструкция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Сенчанской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школы №76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106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000 тыс. руб.,)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Утверждённые областные средства делятся в том числе: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 целевой программе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образования, создание условий для социализации детей и учащейся молодежи в Новосибирской области на 2016 - 2020 годы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346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600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 объекты: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Ремонт кровель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Выполнение работ по созданию условий архитектурной доступности и оснащение специализированным оборудованием МКДОУ - детский сад "Капелька 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410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200 руб.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037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972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814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279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8469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6888" y="0"/>
            <a:ext cx="9698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620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МБОУ – </a:t>
            </a:r>
            <a:r>
              <a:rPr lang="ru-RU" dirty="0" err="1" smtClean="0"/>
              <a:t>Краснообская</a:t>
            </a:r>
            <a:r>
              <a:rPr lang="ru-RU" dirty="0" smtClean="0"/>
              <a:t> СОШ №1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5" r="15548"/>
          <a:stretch/>
        </p:blipFill>
        <p:spPr>
          <a:xfrm>
            <a:off x="321734" y="1659255"/>
            <a:ext cx="3366346" cy="2976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954" r="24469" b="-1"/>
          <a:stretch/>
        </p:blipFill>
        <p:spPr>
          <a:xfrm>
            <a:off x="8429413" y="1588135"/>
            <a:ext cx="3010748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69" t="-36" b="20801"/>
          <a:stretch/>
        </p:blipFill>
        <p:spPr>
          <a:xfrm>
            <a:off x="4043680" y="1659255"/>
            <a:ext cx="4129348" cy="297688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004907" y="4791710"/>
            <a:ext cx="7978986" cy="5626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/>
              <a:t>Необходим ремонт крылец и </a:t>
            </a:r>
            <a:r>
              <a:rPr lang="ru-RU" sz="2800" dirty="0" err="1" smtClean="0"/>
              <a:t>отмостки</a:t>
            </a:r>
            <a:r>
              <a:rPr lang="ru-RU" sz="2800" dirty="0" smtClean="0"/>
              <a:t> здания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16541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1317</TotalTime>
  <Words>392</Words>
  <Application>Microsoft Office PowerPoint</Application>
  <PresentationFormat>Произвольный</PresentationFormat>
  <Paragraphs>55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Грань</vt:lpstr>
      <vt:lpstr>Слайд 1</vt:lpstr>
      <vt:lpstr>Муниципальное казенное учреждение Новосибирского района Новосибирской области " Управляющая компания единого заказчика жилищно-коммунального хозяйства и строительства" создано 10.07.2010г.. Преобразовано в МКУ 27.04.2012г (путём смены типа с бюджетного на казённое учреждение) в целях обеспечения качественного выполнения строительства текущего и капитального ремонта, соблюдение строительных норм и правил при выполнении работ на объектах муниципальной собственности, а также упорядочения деятельности муниципальных учреждений социальной сферы.      Основной вид деятельности - выполнение функций муниципального заказчика по ремонту и строительству объектов, финансируемых за счёт средств бюджета Новосибирского района Новосибирской области и за счёт областных и федеральных программ.       На 2018 год в рамках муниципального задания от администрации Новосибирского района Новосибирской области в МКУ «УК ЕЗ ЖКХС» запланированы мероприятия по новому строительству, реконструкции и капитальному ремонту на общую сумму в размере 48 695 298,22 руб. За предыдущий 2017г. освоено 68 080 179,41 руб. (за 2016год  - 289 076 124,69. руб.; за 2015год - 613 млн. 3а 2014 г. - под 1 млрд.). Освоено 68 080 179,41руб., т.к. Сенчанскую Шк.76 вместо ремонта на 12 млн. руб. пришлось закрыть на реконструкцию.  Сокращение обусловлено сокращением областных и федеральных программ и переходом полномочий реализации программ по новому строительству на областной уровень (областной УКС), соответственно, как следствие сокращением штатного расписания в 2015г. с 42 чел. до 14 чел.</vt:lpstr>
      <vt:lpstr>которые делится на : В 2018 только утверждено бюджетной росписью на Капитальный ремонт было выделено 48 695 298,22 руб. (ОБ 2 756 800 руб.; МБ 45 938 498,22 руб.) (Ожидается выделение средств из областного бюджета на: -Реконструкция крыши здания МБОУ -Верх-Тулинская СОШ № 14 – 7 200 тыс. руб.  -Усиление строительных конструкций здания МКДОУ - детский сад "Родничок"-2 500 тыс. руб. -Реконструкция Сенчанской школы №76 106 000 тыс. руб.,) Утверждённые областные средства делятся в том числе:  - по целевой программе «Развитие образования, создание условий для социализации детей и учащейся молодежи в Новосибирской области на 2016 - 2020 годы» 1 346 600 руб, на объекты:  Ремонт кровель  Выполнение работ по созданию условий архитектурной доступности и оснащение специализированным оборудованием МКДОУ - детский сад "Капелька 1 410 200 руб.</vt:lpstr>
      <vt:lpstr>Слайд 4</vt:lpstr>
      <vt:lpstr>Слайд 5</vt:lpstr>
      <vt:lpstr>Слайд 6</vt:lpstr>
      <vt:lpstr>Слайд 7</vt:lpstr>
      <vt:lpstr>Слайд 8</vt:lpstr>
      <vt:lpstr>МБОУ – Краснообская СОШ №1 </vt:lpstr>
      <vt:lpstr>МБОУ – Краснообская СОШ №2</vt:lpstr>
      <vt:lpstr>МБОУ-Барышевская СОШ №9</vt:lpstr>
      <vt:lpstr>МБОУ -Верх-Тулинская СОШ №14</vt:lpstr>
      <vt:lpstr>МБОУ - СШ №18 ст.Мочище </vt:lpstr>
      <vt:lpstr>МКОУ - Кубовинская ОШ №31</vt:lpstr>
      <vt:lpstr>Школы № 76 </vt:lpstr>
      <vt:lpstr>МКОУ - Плотниковская СОШ № 111</vt:lpstr>
      <vt:lpstr>МКДОУ - детский сад "Белочка"</vt:lpstr>
      <vt:lpstr>МКДОУ - детский сад "Родничок"</vt:lpstr>
      <vt:lpstr>«Барышевский центр помощи детям»  Здание прачечной, расположенной по адресу: Новосибирская область, Новосибирский район, с.Барышево, ул.Институтская, д.6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user-pc</cp:lastModifiedBy>
  <cp:revision>108</cp:revision>
  <cp:lastPrinted>2016-10-13T02:04:05Z</cp:lastPrinted>
  <dcterms:created xsi:type="dcterms:W3CDTF">2016-10-13T01:52:48Z</dcterms:created>
  <dcterms:modified xsi:type="dcterms:W3CDTF">2018-05-30T06:47:07Z</dcterms:modified>
</cp:coreProperties>
</file>